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17D"/>
    <a:srgbClr val="F98607"/>
    <a:srgbClr val="049A0B"/>
    <a:srgbClr val="160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Do you use a Property Management </a:t>
            </a:r>
            <a:r>
              <a:rPr lang="en-US" dirty="0" smtClean="0"/>
              <a:t>System?</a:t>
            </a:r>
            <a:endParaRPr lang="en-US" dirty="0"/>
          </a:p>
        </c:rich>
      </c:tx>
      <c:layout>
        <c:manualLayout>
          <c:xMode val="edge"/>
          <c:yMode val="edge"/>
          <c:x val="8.3799999999999999E-2"/>
          <c:y val="3.563930219930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521956390066627"/>
          <c:y val="0.1814136361956869"/>
          <c:w val="0.49289641294838143"/>
          <c:h val="0.658743158025694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a Property Management System</c:v>
                </c:pt>
              </c:strCache>
            </c:strRef>
          </c:tx>
          <c:spPr>
            <a:solidFill>
              <a:srgbClr val="1602AE"/>
            </a:solidFill>
          </c:spPr>
          <c:dPt>
            <c:idx val="0"/>
            <c:bubble3D val="0"/>
            <c:spPr>
              <a:solidFill>
                <a:srgbClr val="1602AE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8.4699912510936125E-3"/>
                  <c:y val="-3.602422537134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544437153689123E-2"/>
                  <c:y val="4.4711598550181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0.87229999999999996</c:v>
                </c:pt>
                <c:pt idx="1">
                  <c:v>0.12770000000000001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7.5786560333804417E-2"/>
          <c:y val="0.82132034728208225"/>
          <c:w val="0.18655259438724006"/>
          <c:h val="0.14351518560179977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How many PMS systems have you used in the last 5 </a:t>
            </a:r>
            <a:r>
              <a:rPr lang="en-US" dirty="0" smtClean="0"/>
              <a:t>years?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PMS systems have you used in the last 5 years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A017D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40</c:v>
                </c:pt>
                <c:pt idx="2">
                  <c:v>40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65792"/>
        <c:axId val="105673472"/>
      </c:barChart>
      <c:catAx>
        <c:axId val="10526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673472"/>
        <c:crosses val="autoZero"/>
        <c:auto val="1"/>
        <c:lblAlgn val="ctr"/>
        <c:lblOffset val="100"/>
        <c:noMultiLvlLbl val="0"/>
      </c:catAx>
      <c:valAx>
        <c:axId val="10567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265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Outside of your PMS, what other technology services do you use?</c:v>
                </c:pt>
              </c:strCache>
            </c:strRef>
          </c:tx>
          <c:spPr>
            <a:solidFill>
              <a:srgbClr val="0A017D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Data Mining</c:v>
                </c:pt>
                <c:pt idx="1">
                  <c:v>CRM</c:v>
                </c:pt>
                <c:pt idx="2">
                  <c:v>Mobile App</c:v>
                </c:pt>
                <c:pt idx="3">
                  <c:v>Housekeeping</c:v>
                </c:pt>
                <c:pt idx="4">
                  <c:v>Marketing Automation</c:v>
                </c:pt>
                <c:pt idx="5">
                  <c:v>Keyless Locks</c:v>
                </c:pt>
                <c:pt idx="6">
                  <c:v>Accounting</c:v>
                </c:pt>
                <c:pt idx="7">
                  <c:v>Website</c:v>
                </c:pt>
                <c:pt idx="8">
                  <c:v>Email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14</c:v>
                </c:pt>
                <c:pt idx="1">
                  <c:v>26</c:v>
                </c:pt>
                <c:pt idx="2">
                  <c:v>28</c:v>
                </c:pt>
                <c:pt idx="3">
                  <c:v>28</c:v>
                </c:pt>
                <c:pt idx="4">
                  <c:v>34</c:v>
                </c:pt>
                <c:pt idx="5">
                  <c:v>38</c:v>
                </c:pt>
                <c:pt idx="6">
                  <c:v>60</c:v>
                </c:pt>
                <c:pt idx="7">
                  <c:v>80</c:v>
                </c:pt>
                <c:pt idx="8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05056"/>
        <c:axId val="46066304"/>
      </c:barChart>
      <c:catAx>
        <c:axId val="45005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066304"/>
        <c:crosses val="autoZero"/>
        <c:auto val="1"/>
        <c:lblAlgn val="ctr"/>
        <c:lblOffset val="100"/>
        <c:noMultiLvlLbl val="0"/>
      </c:catAx>
      <c:valAx>
        <c:axId val="46066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00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824308145692315E-2"/>
          <c:y val="0.24872012027422563"/>
          <c:w val="0.85977218308237791"/>
          <c:h val="0.594616777716915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If you are using more than one technology platform, are your systems integrated with your PMS?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A017D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Sheet1!$A$2:$A$4</c:f>
              <c:strCache>
                <c:ptCount val="3"/>
                <c:pt idx="0">
                  <c:v>All are integrated.</c:v>
                </c:pt>
                <c:pt idx="1">
                  <c:v>Some are integrated.</c:v>
                </c:pt>
                <c:pt idx="2">
                  <c:v>None are integrated, none of my systems "talk" to each 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66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788160"/>
        <c:axId val="105790080"/>
      </c:barChart>
      <c:catAx>
        <c:axId val="105788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790080"/>
        <c:crosses val="autoZero"/>
        <c:auto val="1"/>
        <c:lblAlgn val="ctr"/>
        <c:lblOffset val="100"/>
        <c:noMultiLvlLbl val="0"/>
      </c:catAx>
      <c:valAx>
        <c:axId val="10579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88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370015111747397"/>
          <c:y val="0.1070111063703244"/>
          <c:w val="0.64101678199315992"/>
          <c:h val="0.670725469661119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biggest problem we face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Difficulty in use and/or training</c:v>
                </c:pt>
                <c:pt idx="1">
                  <c:v>Web-based access</c:v>
                </c:pt>
                <c:pt idx="2">
                  <c:v>Limited features and functionality</c:v>
                </c:pt>
                <c:pt idx="3">
                  <c:v>Stuck in an old system</c:v>
                </c:pt>
                <c:pt idx="4">
                  <c:v>Multiple points of data entry</c:v>
                </c:pt>
                <c:pt idx="5">
                  <c:v>Integration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0.11627906976744186</c:v>
                </c:pt>
                <c:pt idx="1">
                  <c:v>0.14285714285714285</c:v>
                </c:pt>
                <c:pt idx="2">
                  <c:v>0.18604651162790697</c:v>
                </c:pt>
                <c:pt idx="3">
                  <c:v>0.23255813953488372</c:v>
                </c:pt>
                <c:pt idx="4">
                  <c:v>0.2558139534883721</c:v>
                </c:pt>
                <c:pt idx="5">
                  <c:v>0.26829268292682928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significant challenge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Difficulty in use and/or training</c:v>
                </c:pt>
                <c:pt idx="1">
                  <c:v>Web-based access</c:v>
                </c:pt>
                <c:pt idx="2">
                  <c:v>Limited features and functionality</c:v>
                </c:pt>
                <c:pt idx="3">
                  <c:v>Stuck in an old system</c:v>
                </c:pt>
                <c:pt idx="4">
                  <c:v>Multiple points of data entry</c:v>
                </c:pt>
                <c:pt idx="5">
                  <c:v>Integration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0.16279069767441862</c:v>
                </c:pt>
                <c:pt idx="1">
                  <c:v>7.1428571428571425E-2</c:v>
                </c:pt>
                <c:pt idx="2">
                  <c:v>0.27906976744186046</c:v>
                </c:pt>
                <c:pt idx="3">
                  <c:v>0.18604651162790697</c:v>
                </c:pt>
                <c:pt idx="4">
                  <c:v>0.20930232558139536</c:v>
                </c:pt>
                <c:pt idx="5">
                  <c:v>0.17073170731707318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 is an issue for us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Difficulty in use and/or training</c:v>
                </c:pt>
                <c:pt idx="1">
                  <c:v>Web-based access</c:v>
                </c:pt>
                <c:pt idx="2">
                  <c:v>Limited features and functionality</c:v>
                </c:pt>
                <c:pt idx="3">
                  <c:v>Stuck in an old system</c:v>
                </c:pt>
                <c:pt idx="4">
                  <c:v>Multiple points of data entry</c:v>
                </c:pt>
                <c:pt idx="5">
                  <c:v>Integration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0.33</c:v>
                </c:pt>
                <c:pt idx="1">
                  <c:v>0.22</c:v>
                </c:pt>
                <c:pt idx="2">
                  <c:v>0.33</c:v>
                </c:pt>
                <c:pt idx="3">
                  <c:v>0.2</c:v>
                </c:pt>
                <c:pt idx="4">
                  <c:v>0.37</c:v>
                </c:pt>
                <c:pt idx="5">
                  <c:v>0.34150000000000003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 little bit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Difficulty in use and/or training</c:v>
                </c:pt>
                <c:pt idx="1">
                  <c:v>Web-based access</c:v>
                </c:pt>
                <c:pt idx="2">
                  <c:v>Limited features and functionality</c:v>
                </c:pt>
                <c:pt idx="3">
                  <c:v>Stuck in an old system</c:v>
                </c:pt>
                <c:pt idx="4">
                  <c:v>Multiple points of data entry</c:v>
                </c:pt>
                <c:pt idx="5">
                  <c:v>Integration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0.16279069767441862</c:v>
                </c:pt>
                <c:pt idx="1">
                  <c:v>0.11904761904761904</c:v>
                </c:pt>
                <c:pt idx="2">
                  <c:v>0.11627906976744186</c:v>
                </c:pt>
                <c:pt idx="3">
                  <c:v>6.9767441860465115E-2</c:v>
                </c:pt>
                <c:pt idx="4">
                  <c:v>4.6511627906976744E-2</c:v>
                </c:pt>
                <c:pt idx="5">
                  <c:v>0.14634146341463414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The least of our problems</c:v>
                </c:pt>
              </c:strCache>
            </c:strRef>
          </c:tx>
          <c:spPr>
            <a:solidFill>
              <a:srgbClr val="0A017D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Difficulty in use and/or training</c:v>
                </c:pt>
                <c:pt idx="1">
                  <c:v>Web-based access</c:v>
                </c:pt>
                <c:pt idx="2">
                  <c:v>Limited features and functionality</c:v>
                </c:pt>
                <c:pt idx="3">
                  <c:v>Stuck in an old system</c:v>
                </c:pt>
                <c:pt idx="4">
                  <c:v>Multiple points of data entry</c:v>
                </c:pt>
                <c:pt idx="5">
                  <c:v>Integration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0.23255813953488372</c:v>
                </c:pt>
                <c:pt idx="1">
                  <c:v>0.40476190476190477</c:v>
                </c:pt>
                <c:pt idx="2">
                  <c:v>9.3023255813953487E-2</c:v>
                </c:pt>
                <c:pt idx="3">
                  <c:v>0.34883720930232559</c:v>
                </c:pt>
                <c:pt idx="4">
                  <c:v>0.11627906976744186</c:v>
                </c:pt>
                <c:pt idx="5">
                  <c:v>7.3170731707317069E-2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787392"/>
        <c:axId val="105998208"/>
        <c:axId val="0"/>
      </c:bar3DChart>
      <c:catAx>
        <c:axId val="105787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998208"/>
        <c:crosses val="autoZero"/>
        <c:auto val="1"/>
        <c:lblAlgn val="ctr"/>
        <c:lblOffset val="100"/>
        <c:noMultiLvlLbl val="0"/>
      </c:catAx>
      <c:valAx>
        <c:axId val="1059982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578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99945566537078E-2"/>
          <c:y val="0.88628608923884522"/>
          <c:w val="0.95815175375805295"/>
          <c:h val="0.1087989863336048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322123797025373"/>
          <c:y val="0.12535021357624415"/>
          <c:w val="0.65862970253718289"/>
          <c:h val="0.60857186969275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Sign me up! I will beta test.</c:v>
                </c:pt>
              </c:strCache>
            </c:strRef>
          </c:tx>
          <c:spPr>
            <a:solidFill>
              <a:srgbClr val="049A0B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Website</c:v>
                </c:pt>
                <c:pt idx="1">
                  <c:v>Email</c:v>
                </c:pt>
                <c:pt idx="2">
                  <c:v>Accounting</c:v>
                </c:pt>
                <c:pt idx="3">
                  <c:v>Property Management Software</c:v>
                </c:pt>
                <c:pt idx="4">
                  <c:v>Housekeeping Technology</c:v>
                </c:pt>
                <c:pt idx="5">
                  <c:v>CRM</c:v>
                </c:pt>
                <c:pt idx="6">
                  <c:v>Marketing Automation</c:v>
                </c:pt>
                <c:pt idx="7">
                  <c:v>Data Mining</c:v>
                </c:pt>
                <c:pt idx="8">
                  <c:v>Mobile App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0.17499999999999999</c:v>
                </c:pt>
                <c:pt idx="1">
                  <c:v>0.17499999999999999</c:v>
                </c:pt>
                <c:pt idx="2">
                  <c:v>0.17948717948717949</c:v>
                </c:pt>
                <c:pt idx="3">
                  <c:v>0.18181818181818182</c:v>
                </c:pt>
                <c:pt idx="4">
                  <c:v>0.23809523809523808</c:v>
                </c:pt>
                <c:pt idx="5">
                  <c:v>0.24390243902439024</c:v>
                </c:pt>
                <c:pt idx="6">
                  <c:v>0.25</c:v>
                </c:pt>
                <c:pt idx="7">
                  <c:v>0.25641025641025639</c:v>
                </c:pt>
                <c:pt idx="8">
                  <c:v>0.27906976744186046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We're a little gun-shy, we'll look at it when we know it works.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Website</c:v>
                </c:pt>
                <c:pt idx="1">
                  <c:v>Email</c:v>
                </c:pt>
                <c:pt idx="2">
                  <c:v>Accounting</c:v>
                </c:pt>
                <c:pt idx="3">
                  <c:v>Property Management Software</c:v>
                </c:pt>
                <c:pt idx="4">
                  <c:v>Housekeeping Technology</c:v>
                </c:pt>
                <c:pt idx="5">
                  <c:v>CRM</c:v>
                </c:pt>
                <c:pt idx="6">
                  <c:v>Marketing Automation</c:v>
                </c:pt>
                <c:pt idx="7">
                  <c:v>Data Mining</c:v>
                </c:pt>
                <c:pt idx="8">
                  <c:v>Mobile App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0.625</c:v>
                </c:pt>
                <c:pt idx="1">
                  <c:v>0.625</c:v>
                </c:pt>
                <c:pt idx="2">
                  <c:v>0.35897435897435898</c:v>
                </c:pt>
                <c:pt idx="3">
                  <c:v>0.52272727272727271</c:v>
                </c:pt>
                <c:pt idx="4">
                  <c:v>0.45238095238095238</c:v>
                </c:pt>
                <c:pt idx="5">
                  <c:v>0.58536585365853655</c:v>
                </c:pt>
                <c:pt idx="6">
                  <c:v>0.55000000000000004</c:v>
                </c:pt>
                <c:pt idx="7">
                  <c:v>0.51282051282051277</c:v>
                </c:pt>
                <c:pt idx="8">
                  <c:v>0.55813953488372092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After you've been around for a few years, call me.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Website</c:v>
                </c:pt>
                <c:pt idx="1">
                  <c:v>Email</c:v>
                </c:pt>
                <c:pt idx="2">
                  <c:v>Accounting</c:v>
                </c:pt>
                <c:pt idx="3">
                  <c:v>Property Management Software</c:v>
                </c:pt>
                <c:pt idx="4">
                  <c:v>Housekeeping Technology</c:v>
                </c:pt>
                <c:pt idx="5">
                  <c:v>CRM</c:v>
                </c:pt>
                <c:pt idx="6">
                  <c:v>Marketing Automation</c:v>
                </c:pt>
                <c:pt idx="7">
                  <c:v>Data Mining</c:v>
                </c:pt>
                <c:pt idx="8">
                  <c:v>Mobile App</c:v>
                </c:pt>
              </c:strCache>
            </c:strRef>
          </c:cat>
          <c:val>
            <c:numRef>
              <c:f>Sheet1!$D$2:$D$10</c:f>
              <c:numCache>
                <c:formatCode>0%</c:formatCode>
                <c:ptCount val="9"/>
                <c:pt idx="0">
                  <c:v>0.2</c:v>
                </c:pt>
                <c:pt idx="1">
                  <c:v>0.2</c:v>
                </c:pt>
                <c:pt idx="2">
                  <c:v>0.46153846153846156</c:v>
                </c:pt>
                <c:pt idx="3">
                  <c:v>0.29549999999999998</c:v>
                </c:pt>
                <c:pt idx="4">
                  <c:v>0.30952380952380953</c:v>
                </c:pt>
                <c:pt idx="5">
                  <c:v>0.17073170731707318</c:v>
                </c:pt>
                <c:pt idx="6">
                  <c:v>0.2</c:v>
                </c:pt>
                <c:pt idx="7">
                  <c:v>0.23076923076923078</c:v>
                </c:pt>
                <c:pt idx="8">
                  <c:v>0.16279069767441862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946560"/>
        <c:axId val="44948480"/>
        <c:axId val="0"/>
      </c:bar3DChart>
      <c:catAx>
        <c:axId val="44946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948480"/>
        <c:crosses val="autoZero"/>
        <c:auto val="1"/>
        <c:lblAlgn val="ctr"/>
        <c:lblOffset val="100"/>
        <c:noMultiLvlLbl val="0"/>
      </c:catAx>
      <c:valAx>
        <c:axId val="449484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494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4203152572030193"/>
          <c:w val="0.98983121901428994"/>
          <c:h val="0.139921408129068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distribution channels do you use (e.g. VRBO, Airbnb, Flipkey)?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98607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A017D"/>
              </a:solidFill>
            </c:spPr>
          </c:dPt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48</c:v>
                </c:pt>
                <c:pt idx="3">
                  <c:v>30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14720"/>
        <c:axId val="105780352"/>
      </c:barChart>
      <c:catAx>
        <c:axId val="800147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05780352"/>
        <c:crosses val="autoZero"/>
        <c:auto val="1"/>
        <c:lblAlgn val="ctr"/>
        <c:lblOffset val="100"/>
        <c:noMultiLvlLbl val="0"/>
      </c:catAx>
      <c:valAx>
        <c:axId val="10578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014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3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7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7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3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6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0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2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0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5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716B-BFA0-40C3-B0EE-BDC065FEEB25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89A9D-4EBF-4A47-9BBD-057579858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chart" Target="../charts/chart2.xml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7.jpeg"/><Relationship Id="rId4" Type="http://schemas.openxmlformats.org/officeDocument/2006/relationships/hyperlink" Target="mailto:amy.hinote@vrm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hinote@vrmintel.com" TargetMode="External"/><Relationship Id="rId5" Type="http://schemas.openxmlformats.org/officeDocument/2006/relationships/chart" Target="../charts/chart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hinote@vrmintel.com" TargetMode="External"/><Relationship Id="rId5" Type="http://schemas.openxmlformats.org/officeDocument/2006/relationships/chart" Target="../charts/char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hinote@vrmintel.com" TargetMode="External"/><Relationship Id="rId5" Type="http://schemas.openxmlformats.org/officeDocument/2006/relationships/chart" Target="../charts/chart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hinote@vrmintel.com" TargetMode="External"/><Relationship Id="rId5" Type="http://schemas.openxmlformats.org/officeDocument/2006/relationships/chart" Target="../charts/char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vrminte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hinote@vrmintel.com" TargetMode="External"/><Relationship Id="rId5" Type="http://schemas.openxmlformats.org/officeDocument/2006/relationships/chart" Target="../charts/char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intel.com/" TargetMode="External"/><Relationship Id="rId2" Type="http://schemas.openxmlformats.org/officeDocument/2006/relationships/hyperlink" Target="mailto:amy.hinote@vrminte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1680" y="3482975"/>
            <a:ext cx="7132320" cy="1470025"/>
          </a:xfrm>
        </p:spPr>
        <p:txBody>
          <a:bodyPr>
            <a:normAutofit fontScale="90000"/>
          </a:bodyPr>
          <a:lstStyle/>
          <a:p>
            <a:r>
              <a:rPr lang="en-US" spc="-100" dirty="0" smtClean="0"/>
              <a:t>VRM </a:t>
            </a:r>
            <a:r>
              <a:rPr lang="en-US" spc="-100" dirty="0" smtClean="0"/>
              <a:t>Intel</a:t>
            </a:r>
            <a:br>
              <a:rPr lang="en-US" spc="-100" dirty="0" smtClean="0"/>
            </a:br>
            <a:r>
              <a:rPr lang="en-US" spc="-100" dirty="0" smtClean="0"/>
              <a:t>2013 </a:t>
            </a:r>
            <a:r>
              <a:rPr lang="en-US" spc="-100" dirty="0" smtClean="0"/>
              <a:t>Technology </a:t>
            </a:r>
            <a:r>
              <a:rPr lang="en-US" spc="-100" dirty="0" smtClean="0"/>
              <a:t>Survey </a:t>
            </a:r>
            <a:r>
              <a:rPr lang="en-US" spc="-100" dirty="0" smtClean="0"/>
              <a:t>for Vacation Rental </a:t>
            </a:r>
            <a:r>
              <a:rPr lang="en-US" spc="-100" dirty="0" smtClean="0"/>
              <a:t>Managers</a:t>
            </a:r>
            <a:endParaRPr lang="en-US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680" y="5410200"/>
            <a:ext cx="7132320" cy="1752600"/>
          </a:xfrm>
        </p:spPr>
        <p:txBody>
          <a:bodyPr/>
          <a:lstStyle/>
          <a:p>
            <a:r>
              <a:rPr lang="en-US" spc="-100" dirty="0" smtClean="0"/>
              <a:t>November 2013</a:t>
            </a:r>
          </a:p>
          <a:p>
            <a:r>
              <a:rPr lang="en-US" sz="1800" spc="-100" dirty="0" smtClean="0"/>
              <a:t>Amy Hinote | </a:t>
            </a:r>
            <a:r>
              <a:rPr lang="en-US" sz="1800" spc="-100" dirty="0" smtClean="0">
                <a:solidFill>
                  <a:schemeClr val="bg1">
                    <a:lumMod val="50000"/>
                  </a:schemeClr>
                </a:solidFill>
              </a:rPr>
              <a:t>amy.hinote@vrmintel.com</a:t>
            </a:r>
            <a:r>
              <a:rPr lang="en-US" sz="1800" spc="-100" dirty="0" smtClean="0"/>
              <a:t> </a:t>
            </a:r>
            <a:endParaRPr lang="en-US" sz="1800" spc="-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6" y="2768986"/>
            <a:ext cx="2011680" cy="134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1680" cy="1343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699" y="533400"/>
            <a:ext cx="2506301" cy="2514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5567441"/>
            <a:ext cx="2011680" cy="167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6" y="4169664"/>
            <a:ext cx="2011680" cy="1341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-1" b="-331"/>
          <a:stretch/>
        </p:blipFill>
        <p:spPr>
          <a:xfrm>
            <a:off x="-17856" y="1422921"/>
            <a:ext cx="2011680" cy="1320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27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Property Management Systems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2630"/>
            <a:ext cx="2056372" cy="136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38548072"/>
              </p:ext>
            </p:extLst>
          </p:nvPr>
        </p:nvGraphicFramePr>
        <p:xfrm>
          <a:off x="12700" y="1828800"/>
          <a:ext cx="5715000" cy="427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34490291"/>
              </p:ext>
            </p:extLst>
          </p:nvPr>
        </p:nvGraphicFramePr>
        <p:xfrm>
          <a:off x="4648200" y="1904999"/>
          <a:ext cx="3879850" cy="394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153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VRM’s Use of Technology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3" y="142630"/>
            <a:ext cx="2050205" cy="136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40259764"/>
              </p:ext>
            </p:extLst>
          </p:nvPr>
        </p:nvGraphicFramePr>
        <p:xfrm>
          <a:off x="457200" y="1752601"/>
          <a:ext cx="8229600" cy="40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3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System Integration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3" y="145705"/>
            <a:ext cx="2050205" cy="1361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21701843"/>
              </p:ext>
            </p:extLst>
          </p:nvPr>
        </p:nvGraphicFramePr>
        <p:xfrm>
          <a:off x="231683" y="1828799"/>
          <a:ext cx="8588467" cy="401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4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Struggles with Technology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3" y="155956"/>
            <a:ext cx="2050205" cy="1340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70709735"/>
              </p:ext>
            </p:extLst>
          </p:nvPr>
        </p:nvGraphicFramePr>
        <p:xfrm>
          <a:off x="231683" y="1752600"/>
          <a:ext cx="858846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8683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kern="1800" dirty="0">
                <a:effectLst/>
                <a:latin typeface="Calibri"/>
                <a:ea typeface="Times New Roman"/>
                <a:cs typeface="Calibri"/>
              </a:rPr>
              <a:t>Rate the struggles you face in your technology systems.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 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5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Technology Adoption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3" y="152400"/>
            <a:ext cx="2050205" cy="1205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475143"/>
              </p:ext>
            </p:extLst>
          </p:nvPr>
        </p:nvGraphicFramePr>
        <p:xfrm>
          <a:off x="457200" y="1600200"/>
          <a:ext cx="8229600" cy="465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76400" y="16002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kern="1800" dirty="0">
                <a:effectLst/>
                <a:latin typeface="Calibri"/>
                <a:ea typeface="Times New Roman"/>
                <a:cs typeface="Calibri"/>
              </a:rPr>
              <a:t>How likely are you to try new technology?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 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6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972" y="152400"/>
            <a:ext cx="6401828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Distribution Channels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46951"/>
            <a:ext cx="819150" cy="821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3" y="155956"/>
            <a:ext cx="2050205" cy="1340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896596"/>
              </p:ext>
            </p:extLst>
          </p:nvPr>
        </p:nvGraphicFramePr>
        <p:xfrm>
          <a:off x="533400" y="1676400"/>
          <a:ext cx="8286750" cy="417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7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52400"/>
            <a:ext cx="9144000" cy="1066800"/>
          </a:xfrm>
          <a:prstGeom prst="rightArrow">
            <a:avLst>
              <a:gd name="adj1" fmla="val 86110"/>
              <a:gd name="adj2" fmla="val 38095"/>
            </a:avLst>
          </a:prstGeom>
          <a:gradFill flip="none" rotWithShape="1">
            <a:gsLst>
              <a:gs pos="0">
                <a:srgbClr val="0A017D"/>
              </a:gs>
              <a:gs pos="0">
                <a:srgbClr val="0A017D"/>
              </a:gs>
              <a:gs pos="100000">
                <a:srgbClr val="1602AE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spc="-100" dirty="0" smtClean="0">
                <a:solidFill>
                  <a:schemeClr val="bg1"/>
                </a:solidFill>
              </a:rPr>
              <a:t>About the Survey</a:t>
            </a:r>
            <a:endParaRPr lang="en-US" sz="4000" spc="-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333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7 Question Survey</a:t>
            </a:r>
          </a:p>
          <a:p>
            <a:r>
              <a:rPr lang="en-US" sz="2000" dirty="0" smtClean="0"/>
              <a:t>94 Vacation Rental Manager Respondents</a:t>
            </a:r>
          </a:p>
          <a:p>
            <a:r>
              <a:rPr lang="en-US" sz="2000" dirty="0" smtClean="0"/>
              <a:t>82% Manage U.S. Properties</a:t>
            </a:r>
          </a:p>
          <a:p>
            <a:r>
              <a:rPr lang="en-US" sz="2000" dirty="0" smtClean="0"/>
              <a:t>18% Manage Properties Outside the U.S.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For questions: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Amy Hinote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VRM Intel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(251) 455-4994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hlinkClick r:id="rId2"/>
              </a:rPr>
              <a:t>amy.hinote@vrmintel.com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vrmintel.com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41142"/>
            <a:ext cx="1123950" cy="11276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0574"/>
            <a:ext cx="2056372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4008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8                          Amy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Hinote |  251-455-4994  | 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amy.hinote@vrmintel.com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 |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http://www.vrmintel.com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/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227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VRM Intel 2013 Technology Survey for Vacation Rental Managers</vt:lpstr>
      <vt:lpstr>Property Management Systems</vt:lpstr>
      <vt:lpstr>VRM’s Use of Technology</vt:lpstr>
      <vt:lpstr>System Integration</vt:lpstr>
      <vt:lpstr>Struggles with Technology</vt:lpstr>
      <vt:lpstr>Technology Adoption</vt:lpstr>
      <vt:lpstr>Distribution Channels</vt:lpstr>
      <vt:lpstr>About the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</cp:lastModifiedBy>
  <cp:revision>10</cp:revision>
  <dcterms:created xsi:type="dcterms:W3CDTF">2013-11-19T20:06:11Z</dcterms:created>
  <dcterms:modified xsi:type="dcterms:W3CDTF">2013-11-21T15:49:04Z</dcterms:modified>
</cp:coreProperties>
</file>